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4" r:id="rId4"/>
    <p:sldId id="289" r:id="rId5"/>
    <p:sldId id="288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07" autoAdjust="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outlineViewPr>
    <p:cViewPr>
      <p:scale>
        <a:sx n="33" d="100"/>
        <a:sy n="33" d="100"/>
      </p:scale>
      <p:origin x="0" y="-173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40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-pioneer\Users\LRandall\PERSONAL\Global%20Roots%20NNCG%20Launch%20Budg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-pioneer\Users\LRandall\PERSONAL\Global%20Roots%20NNCG%20Launch%20Budg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andall\Downloads\Budg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[Global Roots NNCG Launch Budget.xlsx]Sheet6!PivotTable8</c:name>
    <c:fmtId val="2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Northern Nigeria Children's Garden</a:t>
            </a:r>
            <a:br>
              <a:rPr lang="en-US" sz="1800" b="1" i="0" baseline="0" dirty="0">
                <a:effectLst/>
              </a:rPr>
            </a:br>
            <a:r>
              <a:rPr lang="en-US" sz="1800" b="1" i="0" baseline="0" dirty="0">
                <a:effectLst/>
              </a:rPr>
              <a:t>Project Launch Expense Estimates - Month 1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Sheet6!$I$3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Sheet6!$H$4:$H$23</c:f>
              <c:multiLvlStrCache>
                <c:ptCount val="16"/>
                <c:lvl>
                  <c:pt idx="0">
                    <c:v>Data collection and entry </c:v>
                  </c:pt>
                  <c:pt idx="1">
                    <c:v>Perimeter wire fence installation</c:v>
                  </c:pt>
                  <c:pt idx="2">
                    <c:v>Power generator (2KVA)</c:v>
                  </c:pt>
                  <c:pt idx="3">
                    <c:v>Water Borehole (45 - 60m deep)</c:v>
                  </c:pt>
                  <c:pt idx="4">
                    <c:v>Chicken drinkers</c:v>
                  </c:pt>
                  <c:pt idx="5">
                    <c:v>Chicken feeders</c:v>
                  </c:pt>
                  <c:pt idx="6">
                    <c:v>Cooking utensils and ingredients</c:v>
                  </c:pt>
                  <c:pt idx="7">
                    <c:v>Farm implements (Hoes, shovels, diggers)</c:v>
                  </c:pt>
                  <c:pt idx="8">
                    <c:v>Chicken feed</c:v>
                  </c:pt>
                  <c:pt idx="9">
                    <c:v>Chicken house</c:v>
                  </c:pt>
                  <c:pt idx="10">
                    <c:v>Gardener</c:v>
                  </c:pt>
                  <c:pt idx="11">
                    <c:v>Generator fuelling and maintenance</c:v>
                  </c:pt>
                  <c:pt idx="12">
                    <c:v>Logistics and Admin</c:v>
                  </c:pt>
                  <c:pt idx="13">
                    <c:v>Seedlings</c:v>
                  </c:pt>
                  <c:pt idx="14">
                    <c:v>Unvaccinated day old broiler chicks</c:v>
                  </c:pt>
                  <c:pt idx="15">
                    <c:v>Vaccine (Two rounds)</c:v>
                  </c:pt>
                </c:lvl>
                <c:lvl>
                  <c:pt idx="0">
                    <c:v>One-Time</c:v>
                  </c:pt>
                  <c:pt idx="4">
                    <c:v>Periodic</c:v>
                  </c:pt>
                  <c:pt idx="8">
                    <c:v>Recurring</c:v>
                  </c:pt>
                </c:lvl>
              </c:multiLvlStrCache>
            </c:multiLvlStrRef>
          </c:cat>
          <c:val>
            <c:numRef>
              <c:f>Sheet6!$I$4:$I$23</c:f>
              <c:numCache>
                <c:formatCode>_("$"* #,##0.00_);_("$"* \(#,##0.00\);_("$"* "-"??_);_(@_)</c:formatCode>
                <c:ptCount val="16"/>
                <c:pt idx="0">
                  <c:v>41.926224937550892</c:v>
                </c:pt>
                <c:pt idx="1">
                  <c:v>307.45898287537318</c:v>
                </c:pt>
                <c:pt idx="2">
                  <c:v>279.50816625033923</c:v>
                </c:pt>
                <c:pt idx="3">
                  <c:v>698.77041562584816</c:v>
                </c:pt>
                <c:pt idx="4">
                  <c:v>22.360653300027142</c:v>
                </c:pt>
                <c:pt idx="5">
                  <c:v>22.360653300027142</c:v>
                </c:pt>
                <c:pt idx="6">
                  <c:v>27.950816625033926</c:v>
                </c:pt>
                <c:pt idx="7">
                  <c:v>27.950816625033926</c:v>
                </c:pt>
                <c:pt idx="8">
                  <c:v>294.32209906160722</c:v>
                </c:pt>
                <c:pt idx="9">
                  <c:v>237.58194131278836</c:v>
                </c:pt>
                <c:pt idx="10">
                  <c:v>195.65571637523749</c:v>
                </c:pt>
                <c:pt idx="11">
                  <c:v>27.950816625033926</c:v>
                </c:pt>
                <c:pt idx="12">
                  <c:v>139.75408312516961</c:v>
                </c:pt>
                <c:pt idx="13">
                  <c:v>12.577867481265267</c:v>
                </c:pt>
                <c:pt idx="14">
                  <c:v>146.74178728142812</c:v>
                </c:pt>
                <c:pt idx="15">
                  <c:v>5.5901633250067855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A7-4F67-AD68-7AAE039F9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6486272"/>
        <c:axId val="1791556912"/>
      </c:barChart>
      <c:catAx>
        <c:axId val="178648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556912"/>
        <c:crosses val="autoZero"/>
        <c:auto val="1"/>
        <c:lblAlgn val="ctr"/>
        <c:lblOffset val="100"/>
        <c:noMultiLvlLbl val="0"/>
      </c:catAx>
      <c:valAx>
        <c:axId val="179155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648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[Global Roots NNCG Launch Budget.xlsx]Sheet6!PivotTable7</c:name>
    <c:fmtId val="8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Northern Nigeria Children's Garden</a:t>
            </a:r>
            <a:br>
              <a:rPr lang="en-US" dirty="0"/>
            </a:br>
            <a:r>
              <a:rPr lang="en-US" dirty="0"/>
              <a:t>Project Launch Expense Estimates - Month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Sheet6!$B$3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Sheet6!$A$4:$A$7</c:f>
              <c:strCache>
                <c:ptCount val="3"/>
                <c:pt idx="0">
                  <c:v>One-Time</c:v>
                </c:pt>
                <c:pt idx="1">
                  <c:v>Periodic</c:v>
                </c:pt>
                <c:pt idx="2">
                  <c:v>Recurring</c:v>
                </c:pt>
              </c:strCache>
            </c:strRef>
          </c:cat>
          <c:val>
            <c:numRef>
              <c:f>Sheet6!$B$4:$B$7</c:f>
              <c:numCache>
                <c:formatCode>_("$"* #,##0.00_);_("$"* \(#,##0.00\);_("$"* "-"??_);_(@_)</c:formatCode>
                <c:ptCount val="3"/>
                <c:pt idx="0">
                  <c:v>1327.6637896891114</c:v>
                </c:pt>
                <c:pt idx="1">
                  <c:v>100.62293985012214</c:v>
                </c:pt>
                <c:pt idx="2">
                  <c:v>1060.1744745875367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C3-4BDF-BB9D-8570CBF35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42320704"/>
        <c:axId val="1941024288"/>
      </c:barChart>
      <c:catAx>
        <c:axId val="174232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024288"/>
        <c:crosses val="autoZero"/>
        <c:auto val="1"/>
        <c:lblAlgn val="ctr"/>
        <c:lblOffset val="100"/>
        <c:noMultiLvlLbl val="0"/>
      </c:catAx>
      <c:valAx>
        <c:axId val="194102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2320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Northern Nigeria Children's Garden</a:t>
            </a:r>
            <a:br>
              <a:rPr lang="en-US" sz="1800" b="1" i="0" baseline="0" dirty="0">
                <a:effectLst/>
              </a:rPr>
            </a:br>
            <a:r>
              <a:rPr lang="en-US" sz="1800" b="1" i="0" baseline="0" dirty="0">
                <a:effectLst/>
              </a:rPr>
              <a:t>Project Launch Expense Estimates - Month 1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37533393863606451"/>
          <c:y val="0.101062275196120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'[Budget.xlsx]NNCG Month 1 Costs by SimpleCat'!$F$4</c:f>
              <c:strCache>
                <c:ptCount val="1"/>
                <c:pt idx="0">
                  <c:v>Estimated Total Price / Unit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673-4DA7-A900-D34CEAC38F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673-4DA7-A900-D34CEAC38F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673-4DA7-A900-D34CEAC38F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673-4DA7-A900-D34CEAC38FF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673-4DA7-A900-D34CEAC38FF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673-4DA7-A900-D34CEAC38FF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673-4DA7-A900-D34CEAC38FF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673-4DA7-A900-D34CEAC38FF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673-4DA7-A900-D34CEAC38FF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7673-4DA7-A900-D34CEAC38FF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7673-4DA7-A900-D34CEAC38FFB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7673-4DA7-A900-D34CEAC38FFB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7673-4DA7-A900-D34CEAC38FFB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7673-4DA7-A900-D34CEAC38FFB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7673-4DA7-A900-D34CEAC38FFB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7673-4DA7-A900-D34CEAC38FFB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7673-4DA7-A900-D34CEAC38FF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'[Budget.xlsx]NNCG Month 1 Costs by SimpleCat'!$B$5:$E$20</c:f>
              <c:multiLvlStrCache>
                <c:ptCount val="32"/>
                <c:lvl>
                  <c:pt idx="0">
                    <c:v>Power generator (2KVA)</c:v>
                  </c:pt>
                  <c:pt idx="1">
                    <c:v>Water Borehole (45 - 60m deep)</c:v>
                  </c:pt>
                  <c:pt idx="2">
                    <c:v>Perimeter wire fence installation</c:v>
                  </c:pt>
                  <c:pt idx="3">
                    <c:v>Data collection and entry </c:v>
                  </c:pt>
                  <c:pt idx="4">
                    <c:v>Farm implements (Hoes, shovels, diggers)</c:v>
                  </c:pt>
                  <c:pt idx="5">
                    <c:v>Chicken feeders</c:v>
                  </c:pt>
                  <c:pt idx="6">
                    <c:v>Chicken drinkers</c:v>
                  </c:pt>
                  <c:pt idx="7">
                    <c:v>Cooking utensils and ingredients</c:v>
                  </c:pt>
                  <c:pt idx="8">
                    <c:v>Logistics and Admin</c:v>
                  </c:pt>
                  <c:pt idx="9">
                    <c:v>Gardener</c:v>
                  </c:pt>
                  <c:pt idx="10">
                    <c:v>Generator fuelling and maintenance</c:v>
                  </c:pt>
                  <c:pt idx="11">
                    <c:v>Unvaccinated day old broiler chicks</c:v>
                  </c:pt>
                  <c:pt idx="12">
                    <c:v>Vaccine (Two rounds)</c:v>
                  </c:pt>
                  <c:pt idx="13">
                    <c:v>Chicken feed</c:v>
                  </c:pt>
                  <c:pt idx="14">
                    <c:v>Chicken house</c:v>
                  </c:pt>
                  <c:pt idx="15">
                    <c:v>Seedlings</c:v>
                  </c:pt>
                  <c:pt idx="16">
                    <c:v>Pcs</c:v>
                  </c:pt>
                  <c:pt idx="17">
                    <c:v>Pcs</c:v>
                  </c:pt>
                  <c:pt idx="18">
                    <c:v>Bundles</c:v>
                  </c:pt>
                  <c:pt idx="19">
                    <c:v>Persons</c:v>
                  </c:pt>
                  <c:pt idx="20">
                    <c:v>Pcs</c:v>
                  </c:pt>
                  <c:pt idx="21">
                    <c:v>Pcs</c:v>
                  </c:pt>
                  <c:pt idx="22">
                    <c:v>Pcs</c:v>
                  </c:pt>
                  <c:pt idx="23">
                    <c:v>Pcs</c:v>
                  </c:pt>
                  <c:pt idx="24">
                    <c:v>Month</c:v>
                  </c:pt>
                  <c:pt idx="25">
                    <c:v>Month</c:v>
                  </c:pt>
                  <c:pt idx="26">
                    <c:v>Month</c:v>
                  </c:pt>
                  <c:pt idx="27">
                    <c:v>Pcs</c:v>
                  </c:pt>
                  <c:pt idx="28">
                    <c:v>vials</c:v>
                  </c:pt>
                  <c:pt idx="29">
                    <c:v>Bags</c:v>
                  </c:pt>
                  <c:pt idx="30">
                    <c:v>Pcs</c:v>
                  </c:pt>
                  <c:pt idx="31">
                    <c:v>Bags</c:v>
                  </c:pt>
                </c:lvl>
                <c:lvl>
                  <c:pt idx="16">
                    <c:v>1</c:v>
                  </c:pt>
                  <c:pt idx="17">
                    <c:v>1</c:v>
                  </c:pt>
                  <c:pt idx="18">
                    <c:v>110</c:v>
                  </c:pt>
                  <c:pt idx="19">
                    <c:v>3</c:v>
                  </c:pt>
                  <c:pt idx="20">
                    <c:v>10</c:v>
                  </c:pt>
                  <c:pt idx="21">
                    <c:v>8</c:v>
                  </c:pt>
                  <c:pt idx="22">
                    <c:v>8</c:v>
                  </c:pt>
                  <c:pt idx="23">
                    <c:v>10</c:v>
                  </c:pt>
                  <c:pt idx="24">
                    <c:v>1</c:v>
                  </c:pt>
                  <c:pt idx="25">
                    <c:v>1</c:v>
                  </c:pt>
                  <c:pt idx="26">
                    <c:v>1</c:v>
                  </c:pt>
                  <c:pt idx="27">
                    <c:v>150</c:v>
                  </c:pt>
                  <c:pt idx="28">
                    <c:v>40</c:v>
                  </c:pt>
                  <c:pt idx="29">
                    <c:v>27</c:v>
                  </c:pt>
                  <c:pt idx="30">
                    <c:v>1</c:v>
                  </c:pt>
                  <c:pt idx="31">
                    <c:v>3</c:v>
                  </c:pt>
                </c:lvl>
              </c:multiLvlStrCache>
            </c:multiLvlStrRef>
          </c:cat>
          <c:val>
            <c:numRef>
              <c:f>'[Budget.xlsx]NNCG Month 1 Costs by SimpleCat'!$F$5:$F$20</c:f>
              <c:numCache>
                <c:formatCode>[$NGN]\ #,##0.00</c:formatCode>
                <c:ptCount val="16"/>
                <c:pt idx="0">
                  <c:v>100000</c:v>
                </c:pt>
                <c:pt idx="1">
                  <c:v>250000</c:v>
                </c:pt>
                <c:pt idx="2">
                  <c:v>110000</c:v>
                </c:pt>
                <c:pt idx="3">
                  <c:v>15000</c:v>
                </c:pt>
                <c:pt idx="4">
                  <c:v>10000</c:v>
                </c:pt>
                <c:pt idx="5">
                  <c:v>8000</c:v>
                </c:pt>
                <c:pt idx="6">
                  <c:v>8000</c:v>
                </c:pt>
                <c:pt idx="7">
                  <c:v>10000</c:v>
                </c:pt>
                <c:pt idx="8">
                  <c:v>50000</c:v>
                </c:pt>
                <c:pt idx="9">
                  <c:v>70000</c:v>
                </c:pt>
                <c:pt idx="10">
                  <c:v>10000</c:v>
                </c:pt>
                <c:pt idx="11">
                  <c:v>52500</c:v>
                </c:pt>
                <c:pt idx="12">
                  <c:v>2000</c:v>
                </c:pt>
                <c:pt idx="13">
                  <c:v>105300</c:v>
                </c:pt>
                <c:pt idx="14">
                  <c:v>85000</c:v>
                </c:pt>
                <c:pt idx="15">
                  <c:v>4500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7673-4DA7-A900-D34CEAC38FFB}"/>
            </c:ext>
          </c:extLst>
        </c:ser>
        <c:ser>
          <c:idx val="1"/>
          <c:order val="1"/>
          <c:tx>
            <c:strRef>
              <c:f>'[Budget.xlsx]NNCG Month 1 Costs by SimpleCat'!$G$4</c:f>
              <c:strCache>
                <c:ptCount val="1"/>
                <c:pt idx="0">
                  <c:v>Total Price (USD)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7673-4DA7-A900-D34CEAC38F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7673-4DA7-A900-D34CEAC38F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8-7673-4DA7-A900-D34CEAC38F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A-7673-4DA7-A900-D34CEAC38FF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C-7673-4DA7-A900-D34CEAC38FF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E-7673-4DA7-A900-D34CEAC38FF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0-7673-4DA7-A900-D34CEAC38FF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2-7673-4DA7-A900-D34CEAC38FF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4-7673-4DA7-A900-D34CEAC38FF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6-7673-4DA7-A900-D34CEAC38FF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8-7673-4DA7-A900-D34CEAC38FFB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A-7673-4DA7-A900-D34CEAC38FFB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C-7673-4DA7-A900-D34CEAC38FFB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E-7673-4DA7-A900-D34CEAC38FFB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0-7673-4DA7-A900-D34CEAC38FFB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2-7673-4DA7-A900-D34CEAC38FFB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4-7673-4DA7-A900-D34CEAC38FF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'[Budget.xlsx]NNCG Month 1 Costs by SimpleCat'!$B$5:$E$20</c:f>
              <c:multiLvlStrCache>
                <c:ptCount val="32"/>
                <c:lvl>
                  <c:pt idx="0">
                    <c:v>Power generator (2KVA)</c:v>
                  </c:pt>
                  <c:pt idx="1">
                    <c:v>Water Borehole (45 - 60m deep)</c:v>
                  </c:pt>
                  <c:pt idx="2">
                    <c:v>Perimeter wire fence installation</c:v>
                  </c:pt>
                  <c:pt idx="3">
                    <c:v>Data collection and entry </c:v>
                  </c:pt>
                  <c:pt idx="4">
                    <c:v>Farm implements (Hoes, shovels, diggers)</c:v>
                  </c:pt>
                  <c:pt idx="5">
                    <c:v>Chicken feeders</c:v>
                  </c:pt>
                  <c:pt idx="6">
                    <c:v>Chicken drinkers</c:v>
                  </c:pt>
                  <c:pt idx="7">
                    <c:v>Cooking utensils and ingredients</c:v>
                  </c:pt>
                  <c:pt idx="8">
                    <c:v>Logistics and Admin</c:v>
                  </c:pt>
                  <c:pt idx="9">
                    <c:v>Gardener</c:v>
                  </c:pt>
                  <c:pt idx="10">
                    <c:v>Generator fuelling and maintenance</c:v>
                  </c:pt>
                  <c:pt idx="11">
                    <c:v>Unvaccinated day old broiler chicks</c:v>
                  </c:pt>
                  <c:pt idx="12">
                    <c:v>Vaccine (Two rounds)</c:v>
                  </c:pt>
                  <c:pt idx="13">
                    <c:v>Chicken feed</c:v>
                  </c:pt>
                  <c:pt idx="14">
                    <c:v>Chicken house</c:v>
                  </c:pt>
                  <c:pt idx="15">
                    <c:v>Seedlings</c:v>
                  </c:pt>
                  <c:pt idx="16">
                    <c:v>Pcs</c:v>
                  </c:pt>
                  <c:pt idx="17">
                    <c:v>Pcs</c:v>
                  </c:pt>
                  <c:pt idx="18">
                    <c:v>Bundles</c:v>
                  </c:pt>
                  <c:pt idx="19">
                    <c:v>Persons</c:v>
                  </c:pt>
                  <c:pt idx="20">
                    <c:v>Pcs</c:v>
                  </c:pt>
                  <c:pt idx="21">
                    <c:v>Pcs</c:v>
                  </c:pt>
                  <c:pt idx="22">
                    <c:v>Pcs</c:v>
                  </c:pt>
                  <c:pt idx="23">
                    <c:v>Pcs</c:v>
                  </c:pt>
                  <c:pt idx="24">
                    <c:v>Month</c:v>
                  </c:pt>
                  <c:pt idx="25">
                    <c:v>Month</c:v>
                  </c:pt>
                  <c:pt idx="26">
                    <c:v>Month</c:v>
                  </c:pt>
                  <c:pt idx="27">
                    <c:v>Pcs</c:v>
                  </c:pt>
                  <c:pt idx="28">
                    <c:v>vials</c:v>
                  </c:pt>
                  <c:pt idx="29">
                    <c:v>Bags</c:v>
                  </c:pt>
                  <c:pt idx="30">
                    <c:v>Pcs</c:v>
                  </c:pt>
                  <c:pt idx="31">
                    <c:v>Bags</c:v>
                  </c:pt>
                </c:lvl>
                <c:lvl>
                  <c:pt idx="16">
                    <c:v>1</c:v>
                  </c:pt>
                  <c:pt idx="17">
                    <c:v>1</c:v>
                  </c:pt>
                  <c:pt idx="18">
                    <c:v>110</c:v>
                  </c:pt>
                  <c:pt idx="19">
                    <c:v>3</c:v>
                  </c:pt>
                  <c:pt idx="20">
                    <c:v>10</c:v>
                  </c:pt>
                  <c:pt idx="21">
                    <c:v>8</c:v>
                  </c:pt>
                  <c:pt idx="22">
                    <c:v>8</c:v>
                  </c:pt>
                  <c:pt idx="23">
                    <c:v>10</c:v>
                  </c:pt>
                  <c:pt idx="24">
                    <c:v>1</c:v>
                  </c:pt>
                  <c:pt idx="25">
                    <c:v>1</c:v>
                  </c:pt>
                  <c:pt idx="26">
                    <c:v>1</c:v>
                  </c:pt>
                  <c:pt idx="27">
                    <c:v>150</c:v>
                  </c:pt>
                  <c:pt idx="28">
                    <c:v>40</c:v>
                  </c:pt>
                  <c:pt idx="29">
                    <c:v>27</c:v>
                  </c:pt>
                  <c:pt idx="30">
                    <c:v>1</c:v>
                  </c:pt>
                  <c:pt idx="31">
                    <c:v>3</c:v>
                  </c:pt>
                </c:lvl>
              </c:multiLvlStrCache>
            </c:multiLvlStrRef>
          </c:cat>
          <c:val>
            <c:numRef>
              <c:f>'[Budget.xlsx]NNCG Month 1 Costs by SimpleCat'!$G$5:$G$20</c:f>
              <c:numCache>
                <c:formatCode>[$$-409]#,##0.00</c:formatCode>
                <c:ptCount val="16"/>
                <c:pt idx="0">
                  <c:v>279.50816625033923</c:v>
                </c:pt>
                <c:pt idx="1">
                  <c:v>698.77041562584816</c:v>
                </c:pt>
                <c:pt idx="2">
                  <c:v>307.45898287537318</c:v>
                </c:pt>
                <c:pt idx="3">
                  <c:v>41.926224937550892</c:v>
                </c:pt>
                <c:pt idx="4">
                  <c:v>27.950816625033926</c:v>
                </c:pt>
                <c:pt idx="5">
                  <c:v>22.360653300027142</c:v>
                </c:pt>
                <c:pt idx="6">
                  <c:v>22.360653300027142</c:v>
                </c:pt>
                <c:pt idx="7">
                  <c:v>27.950816625033926</c:v>
                </c:pt>
                <c:pt idx="8">
                  <c:v>139.75408312516961</c:v>
                </c:pt>
                <c:pt idx="9">
                  <c:v>195.65571637523749</c:v>
                </c:pt>
                <c:pt idx="10">
                  <c:v>27.950816625033926</c:v>
                </c:pt>
                <c:pt idx="11">
                  <c:v>146.74178728142812</c:v>
                </c:pt>
                <c:pt idx="12">
                  <c:v>5.5901633250067855</c:v>
                </c:pt>
                <c:pt idx="13">
                  <c:v>294.32209906160722</c:v>
                </c:pt>
                <c:pt idx="14">
                  <c:v>237.58194131278836</c:v>
                </c:pt>
                <c:pt idx="15">
                  <c:v>12.577867481265267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5-7673-4DA7-A900-D34CEAC38FFB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3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ZA" smtClean="0"/>
              <a:t>2018/06/19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F815A-5A10-42A8-9FEC-3938D2D9BA48}" type="datetimeFigureOut">
              <a:rPr lang="en-ZA" smtClean="0"/>
              <a:t>2018/06/19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49DAF-093F-4482-AA38-346E9A2DEE94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568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84325"/>
            <a:ext cx="5472113" cy="4606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152525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909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Col Bo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anchor="t"/>
          <a:lstStyle>
            <a:lvl1pPr marL="0" indent="0" algn="ctr">
              <a:buNone/>
              <a:defRPr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Section 1 Title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Section 2 Title</a:t>
            </a:r>
            <a:endParaRPr lang="en-ZA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Section 3 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5573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2158F80-0C1A-4B9E-9335-A5A0015187F7}"/>
              </a:ext>
            </a:extLst>
          </p:cNvPr>
          <p:cNvCxnSpPr/>
          <p:nvPr userDrawn="1"/>
        </p:nvCxnSpPr>
        <p:spPr>
          <a:xfrm>
            <a:off x="431800" y="3866682"/>
            <a:ext cx="1133951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23DA611-B88C-4D7E-82A4-5E4CA9DC2E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08" y="3973125"/>
            <a:ext cx="415608" cy="201776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80A0FA4-75CD-4A61-AA79-9C3C5F97ED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EBB89A53-1B07-4560-B98E-03BECDB832C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22D34AD8-D83D-4409-A418-C00840A085A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3EAA6A46-63F3-49A5-8E0B-758176E4429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BB051A6E-4868-4F3F-93DB-AD07020E934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077108" y="3973125"/>
            <a:ext cx="415608" cy="201776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61519886-189E-4C69-AEED-FD9BDD3E56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0F084DDF-04EE-46A9-9F77-D5FD94D1B54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743DE8AB-BF74-4CC9-AD19-8BBBF44867A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2ECC5C24-2CE5-491E-89DC-F9C5AE98B06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ADB0F187-5781-4076-B761-264B1C683A6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B2E776B2-D388-4243-80AE-BD8AF47C8AA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79F3A104-EDC0-4A25-9585-3F9F8C1022C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3DA3E7C-9F0E-4A57-B6EA-C01C72788E9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A8ABC110-DC97-4A71-9A16-67581EAC989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81058125-332B-41A7-BCD5-72CAE3F9F97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E32DE8FD-6391-4094-BAEC-CC0836CC67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5C53C0F3-9308-422B-BC6E-1ACA5029027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06DFFA03-9EA6-4F70-9519-AB1361BAF7C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49CD8693-3557-4241-BB88-518160D989C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4884DF69-4936-4F90-BFB8-ED04A228DA2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804F61-8052-4AD8-8370-ED72B261BC2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313F370F-A9EC-477E-BED7-BF4E875274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9E687ADD-FE6C-441E-991F-E71EA0572C3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5E0252B4-80AE-40E9-BA32-6EDAAC62521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8A807DF0-23B6-4B83-B3F6-8D0BE9A851F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F3591345-36C8-481A-AD5B-5F69B03D171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noFill/>
          <a:ln>
            <a:noFill/>
          </a:ln>
        </p:spPr>
        <p:txBody>
          <a:bodyPr tIns="36000" anchor="t"/>
          <a:lstStyle>
            <a:lvl1pPr marL="0" indent="0"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50" name="Text Placeholder 36">
            <a:extLst>
              <a:ext uri="{FF2B5EF4-FFF2-40B4-BE49-F238E27FC236}">
                <a16:creationId xmlns:a16="http://schemas.microsoft.com/office/drawing/2014/main" id="{954C0732-1924-4A1B-9272-95C51D0B36F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395728" y="2531196"/>
            <a:ext cx="1724394" cy="18580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67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3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945" y="3995705"/>
            <a:ext cx="1964171" cy="216000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55887" y="3995705"/>
            <a:ext cx="1964171" cy="216000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07829" y="3991240"/>
            <a:ext cx="1964171" cy="216000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3945" y="3424428"/>
            <a:ext cx="1964170" cy="504000"/>
          </a:xfrm>
        </p:spPr>
        <p:txBody>
          <a:bodyPr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55887" y="3424428"/>
            <a:ext cx="1964171" cy="504000"/>
          </a:xfrm>
        </p:spPr>
        <p:txBody>
          <a:bodyPr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  <a:endParaRPr lang="en-Z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807830" y="3424428"/>
            <a:ext cx="1964170" cy="504000"/>
          </a:xfrm>
        </p:spPr>
        <p:txBody>
          <a:bodyPr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  <a:endParaRPr lang="en-ZA" dirty="0"/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31800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5" name="Picture Placeholder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283742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35683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CA876-2153-4136-850D-EE098BDC24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103945" y="4311393"/>
            <a:ext cx="1964172" cy="11303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Short Bio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69B21C2-C689-49C2-B45F-14C5C53A587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55887" y="4311393"/>
            <a:ext cx="1963737" cy="11303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Short Bio</a:t>
            </a:r>
            <a:endParaRPr lang="en-ZA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33D8E11-F7FD-4AD9-BEC6-78C6500F817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07829" y="4311393"/>
            <a:ext cx="1981200" cy="11382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Short Bio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411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6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4089E01F-0C47-4C6A-A9A8-A1A7E470F3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5" name="Picture Placeholder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7" name="Picture Placeholder 22">
            <a:extLst>
              <a:ext uri="{FF2B5EF4-FFF2-40B4-BE49-F238E27FC236}">
                <a16:creationId xmlns:a16="http://schemas.microsoft.com/office/drawing/2014/main" id="{B765F5D3-7CB7-4E55-8217-E9EEA9F2945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0" name="Picture Placeholder 22">
            <a:extLst>
              <a:ext uri="{FF2B5EF4-FFF2-40B4-BE49-F238E27FC236}">
                <a16:creationId xmlns:a16="http://schemas.microsoft.com/office/drawing/2014/main" id="{8CB2CA38-4C7F-4D6B-9B34-606F1A007A1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/>
          <a:lstStyle>
            <a:lvl1pPr marL="0" indent="0" algn="ctr">
              <a:buNone/>
              <a:defRPr b="1"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/>
            <a:r>
              <a:rPr lang="en-US" dirty="0"/>
              <a:t>Full Name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3510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 Header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98965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N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0335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anchor="b" anchorCtr="0"/>
          <a:lstStyle>
            <a:lvl1pPr algn="r">
              <a:defRPr sz="66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4607" y="3684672"/>
            <a:ext cx="5282503" cy="1604172"/>
          </a:xfrm>
          <a:solidFill>
            <a:schemeClr val="tx1">
              <a:alpha val="90000"/>
            </a:schemeClr>
          </a:solidFill>
        </p:spPr>
        <p:txBody>
          <a:bodyPr lIns="216000" tIns="144000" rIns="576000"/>
          <a:lstStyle>
            <a:lvl1pPr marL="0" indent="0" algn="r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122267-81F5-4D7C-8854-830FD491A4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67000" y="4142258"/>
            <a:ext cx="4508500" cy="277342"/>
          </a:xfrm>
        </p:spPr>
        <p:txBody>
          <a:bodyPr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Contact Number</a:t>
            </a:r>
            <a:endParaRPr lang="en-ZA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1624B9A-AB57-40B6-89A6-D34ED60BBF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67000" y="4448040"/>
            <a:ext cx="4508500" cy="277342"/>
          </a:xfrm>
        </p:spPr>
        <p:txBody>
          <a:bodyPr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Email or Social Media Handle</a:t>
            </a:r>
            <a:endParaRPr lang="en-ZA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61EA5FFD-797F-43FF-B13A-5DA8C820EE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65008" y="2587752"/>
            <a:ext cx="1344168" cy="70408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436EF9B-F86C-114A-BB87-C439E5F129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67000" y="4753821"/>
            <a:ext cx="4508500" cy="277342"/>
          </a:xfrm>
        </p:spPr>
        <p:txBody>
          <a:bodyPr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Website Address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7595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74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D5F0C9D-A08F-4539-BA26-61D24BBE6E9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728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1340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152525"/>
            <a:ext cx="5472113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gital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725BC56-C7B6-400F-80F9-3F968E2CAE0E}"/>
              </a:ext>
            </a:extLst>
          </p:cNvPr>
          <p:cNvGrpSpPr/>
          <p:nvPr userDrawn="1"/>
        </p:nvGrpSpPr>
        <p:grpSpPr>
          <a:xfrm>
            <a:off x="3383603" y="1013721"/>
            <a:ext cx="7749965" cy="5100743"/>
            <a:chOff x="510812" y="938373"/>
            <a:chExt cx="8073393" cy="5313612"/>
          </a:xfrm>
        </p:grpSpPr>
        <p:sp>
          <p:nvSpPr>
            <p:cNvPr id="44" name="Rounded Rectangle 15">
              <a:extLst>
                <a:ext uri="{FF2B5EF4-FFF2-40B4-BE49-F238E27FC236}">
                  <a16:creationId xmlns:a16="http://schemas.microsoft.com/office/drawing/2014/main" id="{1EC806EC-A1B2-4893-9504-1D7FFE8E238F}"/>
                </a:ext>
              </a:extLst>
            </p:cNvPr>
            <p:cNvSpPr/>
            <p:nvPr/>
          </p:nvSpPr>
          <p:spPr>
            <a:xfrm>
              <a:off x="877709" y="938373"/>
              <a:ext cx="7339600" cy="5234482"/>
            </a:xfrm>
            <a:prstGeom prst="round2SameRect">
              <a:avLst>
                <a:gd name="adj1" fmla="val 5601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45" name="Rounded Rectangle 15">
              <a:extLst>
                <a:ext uri="{FF2B5EF4-FFF2-40B4-BE49-F238E27FC236}">
                  <a16:creationId xmlns:a16="http://schemas.microsoft.com/office/drawing/2014/main" id="{535A1B12-6F16-41A0-A6B1-4AD0CCB5A081}"/>
                </a:ext>
              </a:extLst>
            </p:cNvPr>
            <p:cNvSpPr/>
            <p:nvPr/>
          </p:nvSpPr>
          <p:spPr>
            <a:xfrm>
              <a:off x="930758" y="995668"/>
              <a:ext cx="7233502" cy="5177187"/>
            </a:xfrm>
            <a:prstGeom prst="round2SameRect">
              <a:avLst>
                <a:gd name="adj1" fmla="val 4499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379B244F-CF81-4500-A78E-495ABA6828BA}"/>
                </a:ext>
              </a:extLst>
            </p:cNvPr>
            <p:cNvSpPr/>
            <p:nvPr/>
          </p:nvSpPr>
          <p:spPr>
            <a:xfrm rot="16200000">
              <a:off x="2264894" y="295974"/>
              <a:ext cx="4565229" cy="6599909"/>
            </a:xfrm>
            <a:prstGeom prst="roundRect">
              <a:avLst>
                <a:gd name="adj" fmla="val 1476"/>
              </a:avLst>
            </a:prstGeom>
            <a:solidFill>
              <a:schemeClr val="bg1"/>
            </a:solidFill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47" name="Rounded Rectangle 15">
              <a:extLst>
                <a:ext uri="{FF2B5EF4-FFF2-40B4-BE49-F238E27FC236}">
                  <a16:creationId xmlns:a16="http://schemas.microsoft.com/office/drawing/2014/main" id="{EE88F157-E260-486F-937E-C18428699861}"/>
                </a:ext>
              </a:extLst>
            </p:cNvPr>
            <p:cNvSpPr/>
            <p:nvPr/>
          </p:nvSpPr>
          <p:spPr>
            <a:xfrm rot="10800000">
              <a:off x="510812" y="5998253"/>
              <a:ext cx="8073393" cy="24897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48" name="Rounded Rectangle 15">
              <a:extLst>
                <a:ext uri="{FF2B5EF4-FFF2-40B4-BE49-F238E27FC236}">
                  <a16:creationId xmlns:a16="http://schemas.microsoft.com/office/drawing/2014/main" id="{F736AFAF-44AD-47CE-A63B-210102A4BF0B}"/>
                </a:ext>
              </a:extLst>
            </p:cNvPr>
            <p:cNvSpPr/>
            <p:nvPr userDrawn="1"/>
          </p:nvSpPr>
          <p:spPr>
            <a:xfrm>
              <a:off x="3668019" y="6206338"/>
              <a:ext cx="1758981" cy="45647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31000"/>
                  </a:schemeClr>
                </a:gs>
              </a:gsLst>
              <a:lin ang="16200000" scaled="0"/>
            </a:gra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4F6457E-3660-4E80-82BC-8894D701DEE9}"/>
                </a:ext>
              </a:extLst>
            </p:cNvPr>
            <p:cNvSpPr/>
            <p:nvPr/>
          </p:nvSpPr>
          <p:spPr>
            <a:xfrm rot="16200000">
              <a:off x="4660498" y="1119143"/>
              <a:ext cx="48680" cy="486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8230416-7E55-4CB0-9548-491BA471E9E8}"/>
                </a:ext>
              </a:extLst>
            </p:cNvPr>
            <p:cNvSpPr/>
            <p:nvPr/>
          </p:nvSpPr>
          <p:spPr>
            <a:xfrm rot="16200000">
              <a:off x="4505961" y="1106017"/>
              <a:ext cx="83096" cy="830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E3C1810-AD4F-4393-928E-CFA8053A2CC2}"/>
                </a:ext>
              </a:extLst>
            </p:cNvPr>
            <p:cNvSpPr/>
            <p:nvPr/>
          </p:nvSpPr>
          <p:spPr>
            <a:xfrm rot="16200000">
              <a:off x="4524686" y="1124741"/>
              <a:ext cx="45647" cy="456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ZA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2951603" cy="2196235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670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Emphasized text can go here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C1EA41E-F6C4-484F-95E9-42978FF2162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2796" y="1376357"/>
            <a:ext cx="6333545" cy="4379625"/>
          </a:xfrm>
          <a:prstGeom prst="roundRect">
            <a:avLst>
              <a:gd name="adj" fmla="val 135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ZA" dirty="0"/>
              <a:t>Insert or Drag and Drop Image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5FD3B7C-17C6-4327-986C-A8A6D6EC1B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3509766"/>
            <a:ext cx="2951163" cy="2322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628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Numbers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30F7266-25A0-4B3A-A8CE-F083ECC9D4C6}"/>
              </a:ext>
            </a:extLst>
          </p:cNvPr>
          <p:cNvSpPr/>
          <p:nvPr userDrawn="1"/>
        </p:nvSpPr>
        <p:spPr>
          <a:xfrm>
            <a:off x="0" y="2539992"/>
            <a:ext cx="5373076" cy="4318008"/>
          </a:xfrm>
          <a:custGeom>
            <a:avLst/>
            <a:gdLst>
              <a:gd name="connsiteX0" fmla="*/ 4972877 w 5373076"/>
              <a:gd name="connsiteY0" fmla="*/ 1816430 h 4318008"/>
              <a:gd name="connsiteX1" fmla="*/ 5211912 w 5373076"/>
              <a:gd name="connsiteY1" fmla="*/ 2046590 h 4318008"/>
              <a:gd name="connsiteX2" fmla="*/ 4866804 w 5373076"/>
              <a:gd name="connsiteY2" fmla="*/ 2013272 h 4318008"/>
              <a:gd name="connsiteX3" fmla="*/ 3721849 w 5373076"/>
              <a:gd name="connsiteY3" fmla="*/ 1808102 h 4318008"/>
              <a:gd name="connsiteX4" fmla="*/ 3854624 w 5373076"/>
              <a:gd name="connsiteY4" fmla="*/ 2524110 h 4318008"/>
              <a:gd name="connsiteX5" fmla="*/ 3419634 w 5373076"/>
              <a:gd name="connsiteY5" fmla="*/ 2322178 h 4318008"/>
              <a:gd name="connsiteX6" fmla="*/ 3604566 w 5373076"/>
              <a:gd name="connsiteY6" fmla="*/ 1945430 h 4318008"/>
              <a:gd name="connsiteX7" fmla="*/ 2301472 w 5373076"/>
              <a:gd name="connsiteY7" fmla="*/ 1771765 h 4318008"/>
              <a:gd name="connsiteX8" fmla="*/ 3237442 w 5373076"/>
              <a:gd name="connsiteY8" fmla="*/ 2134997 h 4318008"/>
              <a:gd name="connsiteX9" fmla="*/ 3266331 w 5373076"/>
              <a:gd name="connsiteY9" fmla="*/ 2949530 h 4318008"/>
              <a:gd name="connsiteX10" fmla="*/ 1897852 w 5373076"/>
              <a:gd name="connsiteY10" fmla="*/ 4318008 h 4318008"/>
              <a:gd name="connsiteX11" fmla="*/ 134565 w 5373076"/>
              <a:gd name="connsiteY11" fmla="*/ 4318008 h 4318008"/>
              <a:gd name="connsiteX12" fmla="*/ 0 w 5373076"/>
              <a:gd name="connsiteY12" fmla="*/ 4183443 h 4318008"/>
              <a:gd name="connsiteX13" fmla="*/ 0 w 5373076"/>
              <a:gd name="connsiteY13" fmla="*/ 2855805 h 4318008"/>
              <a:gd name="connsiteX14" fmla="*/ 5243699 w 5373076"/>
              <a:gd name="connsiteY14" fmla="*/ 652159 h 4318008"/>
              <a:gd name="connsiteX15" fmla="*/ 5058767 w 5373076"/>
              <a:gd name="connsiteY15" fmla="*/ 1028908 h 4318008"/>
              <a:gd name="connsiteX16" fmla="*/ 4960786 w 5373076"/>
              <a:gd name="connsiteY16" fmla="*/ 983422 h 4318008"/>
              <a:gd name="connsiteX17" fmla="*/ 3473588 w 5373076"/>
              <a:gd name="connsiteY17" fmla="*/ 405712 h 4318008"/>
              <a:gd name="connsiteX18" fmla="*/ 4094196 w 5373076"/>
              <a:gd name="connsiteY18" fmla="*/ 1366894 h 4318008"/>
              <a:gd name="connsiteX19" fmla="*/ 3778134 w 5373076"/>
              <a:gd name="connsiteY19" fmla="*/ 1741309 h 4318008"/>
              <a:gd name="connsiteX20" fmla="*/ 2824519 w 5373076"/>
              <a:gd name="connsiteY20" fmla="*/ 1808100 h 4318008"/>
              <a:gd name="connsiteX21" fmla="*/ 4454991 w 5373076"/>
              <a:gd name="connsiteY21" fmla="*/ 0 h 4318008"/>
              <a:gd name="connsiteX22" fmla="*/ 5373076 w 5373076"/>
              <a:gd name="connsiteY22" fmla="*/ 32358 h 4318008"/>
              <a:gd name="connsiteX23" fmla="*/ 4628717 w 5373076"/>
              <a:gd name="connsiteY23" fmla="*/ 1349015 h 4318008"/>
              <a:gd name="connsiteX24" fmla="*/ 4094010 w 5373076"/>
              <a:gd name="connsiteY24" fmla="*/ 779481 h 431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73076" h="4318008">
                <a:moveTo>
                  <a:pt x="4972877" y="1816430"/>
                </a:moveTo>
                <a:lnTo>
                  <a:pt x="5211912" y="2046590"/>
                </a:lnTo>
                <a:lnTo>
                  <a:pt x="4866804" y="2013272"/>
                </a:lnTo>
                <a:close/>
                <a:moveTo>
                  <a:pt x="3721849" y="1808102"/>
                </a:moveTo>
                <a:lnTo>
                  <a:pt x="3854624" y="2524110"/>
                </a:lnTo>
                <a:lnTo>
                  <a:pt x="3419634" y="2322178"/>
                </a:lnTo>
                <a:lnTo>
                  <a:pt x="3604566" y="1945430"/>
                </a:lnTo>
                <a:close/>
                <a:moveTo>
                  <a:pt x="2301472" y="1771765"/>
                </a:moveTo>
                <a:lnTo>
                  <a:pt x="3237442" y="2134997"/>
                </a:lnTo>
                <a:lnTo>
                  <a:pt x="3266331" y="2949530"/>
                </a:lnTo>
                <a:lnTo>
                  <a:pt x="1897852" y="4318008"/>
                </a:lnTo>
                <a:lnTo>
                  <a:pt x="134565" y="4318008"/>
                </a:lnTo>
                <a:lnTo>
                  <a:pt x="0" y="4183443"/>
                </a:lnTo>
                <a:lnTo>
                  <a:pt x="0" y="2855805"/>
                </a:lnTo>
                <a:close/>
                <a:moveTo>
                  <a:pt x="5243699" y="652159"/>
                </a:moveTo>
                <a:lnTo>
                  <a:pt x="5058767" y="1028908"/>
                </a:lnTo>
                <a:lnTo>
                  <a:pt x="4960786" y="983422"/>
                </a:lnTo>
                <a:close/>
                <a:moveTo>
                  <a:pt x="3473588" y="405712"/>
                </a:moveTo>
                <a:lnTo>
                  <a:pt x="4094196" y="1366894"/>
                </a:lnTo>
                <a:lnTo>
                  <a:pt x="3778134" y="1741309"/>
                </a:lnTo>
                <a:lnTo>
                  <a:pt x="2824519" y="1808100"/>
                </a:lnTo>
                <a:close/>
                <a:moveTo>
                  <a:pt x="4454991" y="0"/>
                </a:moveTo>
                <a:lnTo>
                  <a:pt x="5373076" y="32358"/>
                </a:lnTo>
                <a:lnTo>
                  <a:pt x="4628717" y="1349015"/>
                </a:lnTo>
                <a:lnTo>
                  <a:pt x="4094010" y="779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906843" y="3429050"/>
            <a:ext cx="4522314" cy="276294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6774740" y="3429000"/>
            <a:ext cx="452240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EF984BB-176D-4924-ADAD-52FBC95B07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463" y="2278063"/>
            <a:ext cx="4522787" cy="885825"/>
          </a:xfrm>
        </p:spPr>
        <p:txBody>
          <a:bodyPr anchor="ctr"/>
          <a:lstStyle>
            <a:lvl1pPr marL="0" indent="0">
              <a:buNone/>
              <a:defRPr sz="8000" b="1">
                <a:latin typeface="+mj-lt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59BE1D7-885A-4749-99BA-6909D64AFA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2750" y="2278063"/>
            <a:ext cx="4522787" cy="885825"/>
          </a:xfrm>
        </p:spPr>
        <p:txBody>
          <a:bodyPr anchor="ctr"/>
          <a:lstStyle>
            <a:lvl1pPr marL="0" indent="0">
              <a:buNone/>
              <a:defRPr sz="8000" b="1" i="0"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644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ctagon 6">
            <a:extLst>
              <a:ext uri="{FF2B5EF4-FFF2-40B4-BE49-F238E27FC236}">
                <a16:creationId xmlns:a16="http://schemas.microsoft.com/office/drawing/2014/main" id="{12B87281-2FCA-44C5-BFC9-FD653787EFC4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18862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0EE18F-610D-4230-BA82-4E5007401ADD}"/>
              </a:ext>
            </a:extLst>
          </p:cNvPr>
          <p:cNvSpPr txBox="1"/>
          <p:nvPr userDrawn="1"/>
        </p:nvSpPr>
        <p:spPr>
          <a:xfrm>
            <a:off x="8734570" y="6278857"/>
            <a:ext cx="2510557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ZA" sz="1200" dirty="0">
                <a:solidFill>
                  <a:schemeClr val="tx2"/>
                </a:solidFill>
                <a:latin typeface="+mj-lt"/>
              </a:rPr>
              <a:t>Your Logo or Name Here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F375EA-F235-4EAA-A52F-D6BF0D6EDDCA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50" r:id="rId4"/>
    <p:sldLayoutId id="2147483652" r:id="rId5"/>
    <p:sldLayoutId id="2147483656" r:id="rId6"/>
    <p:sldLayoutId id="2147483657" r:id="rId7"/>
    <p:sldLayoutId id="2147483668" r:id="rId8"/>
    <p:sldLayoutId id="2147483670" r:id="rId9"/>
    <p:sldLayoutId id="2147483653" r:id="rId10"/>
    <p:sldLayoutId id="2147483673" r:id="rId11"/>
    <p:sldLayoutId id="2147483674" r:id="rId12"/>
    <p:sldLayoutId id="2147483676" r:id="rId13"/>
    <p:sldLayoutId id="2147483677" r:id="rId14"/>
    <p:sldLayoutId id="2147483654" r:id="rId15"/>
    <p:sldLayoutId id="2147483660" r:id="rId16"/>
    <p:sldLayoutId id="2147483661" r:id="rId17"/>
    <p:sldLayoutId id="214748367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Freeform: Shape 76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13091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0" name="Freeform: Shape 78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3B2E3DE6-1B2C-4388-9B06-7CD487FA6D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/>
          </a:blip>
          <a:srcRect r="-1" b="12522"/>
          <a:stretch/>
        </p:blipFill>
        <p:spPr bwMode="auto">
          <a:xfrm>
            <a:off x="1246574" y="10"/>
            <a:ext cx="3913632" cy="228522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59089BD-A05A-4E28-AFD9-50A72EA811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/>
          </a:blip>
          <a:srcRect l="21516" r="26415" b="1"/>
          <a:stretch/>
        </p:blipFill>
        <p:spPr>
          <a:xfrm>
            <a:off x="20" y="2279205"/>
            <a:ext cx="356461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</p:spPr>
      </p:pic>
      <p:sp>
        <p:nvSpPr>
          <p:cNvPr id="1081" name="Oval 80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7279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http://globalroots.org/development/wp-content/uploads/2018/03/beggars-300x199.jpg">
            <a:extLst>
              <a:ext uri="{FF2B5EF4-FFF2-40B4-BE49-F238E27FC236}">
                <a16:creationId xmlns:a16="http://schemas.microsoft.com/office/drawing/2014/main" id="{E5C57A55-1208-4FAE-A0F4-62B6EA2252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1" r="28584" b="-2"/>
          <a:stretch/>
        </p:blipFill>
        <p:spPr bwMode="auto">
          <a:xfrm>
            <a:off x="5511871" y="780500"/>
            <a:ext cx="2852928" cy="2852928"/>
          </a:xfrm>
          <a:custGeom>
            <a:avLst/>
            <a:gdLst>
              <a:gd name="connsiteX0" fmla="*/ 1426464 w 2852928"/>
              <a:gd name="connsiteY0" fmla="*/ 0 h 2852928"/>
              <a:gd name="connsiteX1" fmla="*/ 2852928 w 2852928"/>
              <a:gd name="connsiteY1" fmla="*/ 1426464 h 2852928"/>
              <a:gd name="connsiteX2" fmla="*/ 1426464 w 2852928"/>
              <a:gd name="connsiteY2" fmla="*/ 2852928 h 2852928"/>
              <a:gd name="connsiteX3" fmla="*/ 0 w 2852928"/>
              <a:gd name="connsiteY3" fmla="*/ 1426464 h 2852928"/>
              <a:gd name="connsiteX4" fmla="*/ 1426464 w 2852928"/>
              <a:gd name="connsiteY4" fmla="*/ 0 h 285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2" name="Freeform: Shape 82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ttp://globalroots.org/development/wp-content/uploads/2018/03/nigeria-copy-980x600.jpg">
            <a:extLst>
              <a:ext uri="{FF2B5EF4-FFF2-40B4-BE49-F238E27FC236}">
                <a16:creationId xmlns:a16="http://schemas.microsoft.com/office/drawing/2014/main" id="{41D5EAB1-25ED-47C9-8A04-B04DB6F35873}"/>
              </a:ext>
            </a:extLst>
          </p:cNvPr>
          <p:cNvPicPr>
            <a:picLocks noGrp="1" noChangeAspect="1" noChangeArrowheads="1"/>
          </p:cNvPicPr>
          <p:nvPr>
            <p:ph type="pic" sz="quarter" idx="1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8" r="24902" b="-2"/>
          <a:stretch/>
        </p:blipFill>
        <p:spPr bwMode="auto">
          <a:xfrm>
            <a:off x="8918761" y="-4331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2E3EA56B-BEB0-4656-A20B-D15F03B7A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5" y="4522156"/>
            <a:ext cx="5609222" cy="13632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/>
              <a:t>Northern Nigeria Children's Garden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3945418"/>
            <a:ext cx="5609219" cy="5767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700" b="1" dirty="0"/>
              <a:t>Global Roots:  Project Launch Plan</a:t>
            </a:r>
          </a:p>
        </p:txBody>
      </p:sp>
    </p:spTree>
    <p:extLst>
      <p:ext uri="{BB962C8B-B14F-4D97-AF65-F5344CB8AC3E}">
        <p14:creationId xmlns:p14="http://schemas.microsoft.com/office/powerpoint/2010/main" val="148523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4E6C1-B1C5-40C3-9B90-EF2666FB1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NORTHERN NIGERIA CHILDREN’S GARDEN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69ACF9-B7F9-4774-B207-2EF78971151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96368" y="938117"/>
            <a:ext cx="2829387" cy="648000"/>
          </a:xfrm>
        </p:spPr>
        <p:txBody>
          <a:bodyPr/>
          <a:lstStyle/>
          <a:p>
            <a:r>
              <a:rPr lang="en-ZA" dirty="0"/>
              <a:t>Phase 1</a:t>
            </a:r>
            <a:br>
              <a:rPr lang="en-ZA" dirty="0"/>
            </a:br>
            <a:r>
              <a:rPr lang="en-ZA" sz="1400" dirty="0">
                <a:latin typeface="+mn-lt"/>
              </a:rPr>
              <a:t>Collect Baseline Data</a:t>
            </a:r>
            <a:endParaRPr lang="en-ZA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0F641-F6F8-461C-9C2D-07E416875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368" y="1754677"/>
            <a:ext cx="3529183" cy="4832377"/>
          </a:xfrm>
          <a:prstGeom prst="rightArrowCallout">
            <a:avLst>
              <a:gd name="adj1" fmla="val 48450"/>
              <a:gd name="adj2" fmla="val 23706"/>
              <a:gd name="adj3" fmla="val 15421"/>
              <a:gd name="adj4" fmla="val 80487"/>
            </a:avLst>
          </a:prstGeom>
        </p:spPr>
        <p:txBody>
          <a:bodyPr/>
          <a:lstStyle/>
          <a:p>
            <a:r>
              <a:rPr lang="en-US" dirty="0"/>
              <a:t>Use Global Roots data tools to collect initial student and teacher data (3 - 5 days):</a:t>
            </a:r>
          </a:p>
          <a:p>
            <a:pPr lvl="1"/>
            <a:r>
              <a:rPr lang="en-US" dirty="0"/>
              <a:t>Name, age, and gender.</a:t>
            </a:r>
          </a:p>
          <a:p>
            <a:pPr lvl="1"/>
            <a:r>
              <a:rPr lang="en-US" dirty="0"/>
              <a:t>Begging frequency.</a:t>
            </a:r>
          </a:p>
          <a:p>
            <a:pPr lvl="1"/>
            <a:r>
              <a:rPr lang="en-US" dirty="0"/>
              <a:t>Time given for formal education, if applicable.</a:t>
            </a:r>
          </a:p>
          <a:p>
            <a:pPr lvl="1"/>
            <a:r>
              <a:rPr lang="en-US" dirty="0"/>
              <a:t>Level of formal education, if applicable.</a:t>
            </a:r>
          </a:p>
          <a:p>
            <a:pPr lvl="1"/>
            <a:r>
              <a:rPr lang="en-US" dirty="0"/>
              <a:t>Number of square meals per day.</a:t>
            </a:r>
          </a:p>
          <a:p>
            <a:pPr lvl="1"/>
            <a:r>
              <a:rPr lang="en-US" dirty="0"/>
              <a:t>Interest in formal education.</a:t>
            </a:r>
          </a:p>
          <a:p>
            <a:pPr lvl="1"/>
            <a:r>
              <a:rPr lang="en-US" dirty="0"/>
              <a:t>Type of vocation and income generated.</a:t>
            </a:r>
          </a:p>
          <a:p>
            <a:pPr lvl="1"/>
            <a:r>
              <a:rPr lang="en-US" dirty="0"/>
              <a:t>Form of humanitarian support, if any.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A2613D7-9904-47E7-A848-78E09B4F4A0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899211" y="937917"/>
            <a:ext cx="2425130" cy="648000"/>
          </a:xfrm>
        </p:spPr>
        <p:txBody>
          <a:bodyPr/>
          <a:lstStyle/>
          <a:p>
            <a:r>
              <a:rPr lang="en-ZA" dirty="0"/>
              <a:t>Phase 2</a:t>
            </a:r>
            <a:br>
              <a:rPr lang="en-ZA" dirty="0"/>
            </a:br>
            <a:r>
              <a:rPr lang="en-ZA" sz="1400" dirty="0">
                <a:latin typeface="+mn-lt"/>
              </a:rPr>
              <a:t>Program Pre-Planning</a:t>
            </a:r>
            <a:endParaRPr lang="en-ZA" dirty="0">
              <a:latin typeface="+mn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D7DA5-9DA5-4EDA-AAC1-B5A593D730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904859" y="1754677"/>
            <a:ext cx="3037115" cy="4832377"/>
          </a:xfrm>
        </p:spPr>
        <p:txBody>
          <a:bodyPr/>
          <a:lstStyle/>
          <a:p>
            <a:r>
              <a:rPr lang="en-US" dirty="0"/>
              <a:t>Enlist support from parents.</a:t>
            </a:r>
          </a:p>
          <a:p>
            <a:r>
              <a:rPr lang="en-US" dirty="0"/>
              <a:t>Recruitment and boarding of gardener. (3-5 days)</a:t>
            </a:r>
          </a:p>
          <a:p>
            <a:r>
              <a:rPr lang="en-US" dirty="0"/>
              <a:t>Land clearing and preparation:</a:t>
            </a:r>
          </a:p>
          <a:p>
            <a:pPr lvl="1"/>
            <a:r>
              <a:rPr lang="en-US" dirty="0"/>
              <a:t>Install fencing.</a:t>
            </a:r>
          </a:p>
          <a:p>
            <a:pPr lvl="1"/>
            <a:r>
              <a:rPr lang="en-US" dirty="0"/>
              <a:t>Build chicken pens.</a:t>
            </a:r>
          </a:p>
          <a:p>
            <a:pPr lvl="1"/>
            <a:r>
              <a:rPr lang="en-US" dirty="0"/>
              <a:t>Drill 45m borehole adapting Global Roots standards to the local practice. (10 – 15 days)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CAA0F0E-6B7F-4145-A8E2-90DC4D67578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742064" y="938116"/>
            <a:ext cx="2167056" cy="647801"/>
          </a:xfrm>
        </p:spPr>
        <p:txBody>
          <a:bodyPr/>
          <a:lstStyle/>
          <a:p>
            <a:r>
              <a:rPr lang="en-ZA" dirty="0"/>
              <a:t>Phase 4</a:t>
            </a:r>
            <a:br>
              <a:rPr lang="en-ZA" dirty="0"/>
            </a:br>
            <a:r>
              <a:rPr lang="en-ZA" sz="1400" dirty="0">
                <a:latin typeface="+mn-lt"/>
              </a:rPr>
              <a:t>Continuation of Operations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29415E-FF87-4959-B427-0EA155C16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737285" y="1754678"/>
            <a:ext cx="2158347" cy="4165206"/>
          </a:xfrm>
        </p:spPr>
        <p:txBody>
          <a:bodyPr>
            <a:normAutofit fontScale="55000" lnSpcReduction="20000"/>
          </a:bodyPr>
          <a:lstStyle/>
          <a:p>
            <a:pPr marL="182880" indent="-182880"/>
            <a:r>
              <a:rPr lang="en-US" dirty="0"/>
              <a:t>After two weeks:  Bring in second group of chicks.</a:t>
            </a:r>
          </a:p>
          <a:p>
            <a:pPr marL="182880" indent="-182880"/>
            <a:r>
              <a:rPr lang="en-US" dirty="0"/>
              <a:t>After four weeks:  Bring in third group of chicks.</a:t>
            </a:r>
          </a:p>
          <a:p>
            <a:pPr marL="182880" indent="-182880"/>
            <a:r>
              <a:rPr lang="en-US" dirty="0"/>
              <a:t>After six weeks:  </a:t>
            </a:r>
          </a:p>
          <a:p>
            <a:pPr marL="459105" lvl="1" indent="-182880"/>
            <a:r>
              <a:rPr lang="en-US" dirty="0"/>
              <a:t>Build first chicken coup.</a:t>
            </a:r>
          </a:p>
          <a:p>
            <a:pPr marL="459105" lvl="1" indent="-182880"/>
            <a:r>
              <a:rPr lang="en-US" dirty="0"/>
              <a:t>Sell 30 – 40% of chickens.</a:t>
            </a:r>
          </a:p>
          <a:p>
            <a:pPr marL="459105" lvl="1" indent="-182880"/>
            <a:r>
              <a:rPr lang="en-US" dirty="0"/>
              <a:t>Bring in new group of chicks.</a:t>
            </a:r>
          </a:p>
          <a:p>
            <a:pPr marL="182880" indent="-182880"/>
            <a:r>
              <a:rPr lang="en-US" dirty="0"/>
              <a:t>After eight weeks:</a:t>
            </a:r>
          </a:p>
          <a:p>
            <a:pPr marL="459105" lvl="1" indent="-182880"/>
            <a:r>
              <a:rPr lang="en-US" dirty="0"/>
              <a:t>Build second chicken coup.</a:t>
            </a:r>
          </a:p>
          <a:p>
            <a:pPr marL="459105" lvl="1" indent="-182880"/>
            <a:r>
              <a:rPr lang="en-US" dirty="0"/>
              <a:t>Sell 30 – 40% of chickens.</a:t>
            </a:r>
          </a:p>
          <a:p>
            <a:pPr marL="459105" lvl="1" indent="-182880"/>
            <a:r>
              <a:rPr lang="en-US" dirty="0"/>
              <a:t>Sell first garden crop.</a:t>
            </a:r>
          </a:p>
          <a:p>
            <a:pPr marL="459105" lvl="1" indent="-182880"/>
            <a:r>
              <a:rPr lang="en-US" dirty="0"/>
              <a:t>Bring in new group of chicks.</a:t>
            </a:r>
          </a:p>
          <a:p>
            <a:pPr marL="182880" indent="-182880"/>
            <a:r>
              <a:rPr lang="en-US" dirty="0"/>
              <a:t>Complete training of students and teachers on gardening and poultry farming.</a:t>
            </a:r>
          </a:p>
          <a:p>
            <a:pPr marL="182880" indent="-182880"/>
            <a:r>
              <a:rPr lang="en-US"/>
              <a:t>After ten </a:t>
            </a:r>
            <a:r>
              <a:rPr lang="en-US" dirty="0"/>
              <a:t>weeks:</a:t>
            </a:r>
          </a:p>
          <a:p>
            <a:pPr marL="459105" lvl="1" indent="-182880"/>
            <a:r>
              <a:rPr lang="en-US" dirty="0"/>
              <a:t>Build third chicken coup.</a:t>
            </a:r>
          </a:p>
          <a:p>
            <a:pPr marL="459105" lvl="1" indent="-182880"/>
            <a:r>
              <a:rPr lang="en-US" dirty="0"/>
              <a:t>Sell 40% of chickens.</a:t>
            </a:r>
          </a:p>
          <a:p>
            <a:pPr marL="459105" lvl="1" indent="-182880"/>
            <a:r>
              <a:rPr lang="en-US" dirty="0"/>
              <a:t>Sell current garden crop.</a:t>
            </a:r>
          </a:p>
          <a:p>
            <a:pPr marL="459105" lvl="1" indent="-182880"/>
            <a:r>
              <a:rPr lang="en-US" dirty="0"/>
              <a:t>Bring in new group of chicks.</a:t>
            </a:r>
          </a:p>
          <a:p>
            <a:pPr marL="182880" indent="-182880"/>
            <a:r>
              <a:rPr lang="en-US" dirty="0"/>
              <a:t>Continue cycle of building new chicken coup and bringing in new chicks every two weeks.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B23B52-8351-4A05-ABAB-5A128EE68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AF780F1A-E958-484D-899C-267065491510}"/>
              </a:ext>
            </a:extLst>
          </p:cNvPr>
          <p:cNvSpPr txBox="1">
            <a:spLocks/>
          </p:cNvSpPr>
          <p:nvPr/>
        </p:nvSpPr>
        <p:spPr>
          <a:xfrm>
            <a:off x="7028077" y="941025"/>
            <a:ext cx="2084084" cy="6480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0" tIns="108000" rIns="0" bIns="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Phase 3</a:t>
            </a:r>
            <a:br>
              <a:rPr lang="en-ZA" dirty="0"/>
            </a:br>
            <a:r>
              <a:rPr lang="en-ZA" sz="1400" dirty="0">
                <a:latin typeface="+mn-lt"/>
              </a:rPr>
              <a:t>Program Implementation</a:t>
            </a:r>
            <a:endParaRPr lang="en-ZA" dirty="0">
              <a:latin typeface="+mn-lt"/>
            </a:endParaRP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1E65DB97-7706-47BD-98AC-948A44F92332}"/>
              </a:ext>
            </a:extLst>
          </p:cNvPr>
          <p:cNvSpPr txBox="1">
            <a:spLocks/>
          </p:cNvSpPr>
          <p:nvPr/>
        </p:nvSpPr>
        <p:spPr>
          <a:xfrm>
            <a:off x="7033725" y="1757785"/>
            <a:ext cx="2610005" cy="4829269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1715"/>
            </a:avLst>
          </a:prstGeom>
          <a:solidFill>
            <a:schemeClr val="bg1">
              <a:lumMod val="95000"/>
            </a:schemeClr>
          </a:solidFill>
        </p:spPr>
        <p:txBody>
          <a:bodyPr vert="horz" lIns="180000" tIns="180000" rIns="180000" bIns="0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Chicken coup planning and purchasing:          (1-3 days)</a:t>
            </a:r>
          </a:p>
          <a:p>
            <a:pPr lvl="1"/>
            <a:r>
              <a:rPr lang="en-US" dirty="0"/>
              <a:t>Chicks</a:t>
            </a:r>
          </a:p>
          <a:p>
            <a:pPr lvl="1"/>
            <a:r>
              <a:rPr lang="en-US" dirty="0"/>
              <a:t>Chicken feed</a:t>
            </a:r>
          </a:p>
          <a:p>
            <a:pPr lvl="1"/>
            <a:r>
              <a:rPr lang="en-US" dirty="0"/>
              <a:t>Feeders</a:t>
            </a:r>
          </a:p>
          <a:p>
            <a:pPr lvl="1"/>
            <a:r>
              <a:rPr lang="en-US" dirty="0"/>
              <a:t>Drinkers</a:t>
            </a:r>
          </a:p>
          <a:p>
            <a:pPr lvl="1"/>
            <a:r>
              <a:rPr lang="en-US" dirty="0"/>
              <a:t>Farm tools</a:t>
            </a:r>
          </a:p>
          <a:p>
            <a:pPr lvl="1"/>
            <a:r>
              <a:rPr lang="en-US" dirty="0"/>
              <a:t>Seedlings</a:t>
            </a:r>
          </a:p>
          <a:p>
            <a:r>
              <a:rPr lang="en-US" dirty="0"/>
              <a:t>Planting and cultivation of crops. (2-4 days)</a:t>
            </a:r>
          </a:p>
          <a:p>
            <a:r>
              <a:rPr lang="en-US" dirty="0"/>
              <a:t>Confirm farm operations and logistics.</a:t>
            </a:r>
          </a:p>
        </p:txBody>
      </p:sp>
    </p:spTree>
    <p:extLst>
      <p:ext uri="{BB962C8B-B14F-4D97-AF65-F5344CB8AC3E}">
        <p14:creationId xmlns:p14="http://schemas.microsoft.com/office/powerpoint/2010/main" val="363593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3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71FA10-2775-487B-B727-772179D8F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Project Launch Estimates – Month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A3C8A8-A96E-4C3C-B900-3F4964389B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flipH="1">
            <a:off x="11548528" y="6140874"/>
            <a:ext cx="404659" cy="4246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fld id="{19B51A1E-902D-48AF-9020-955120F399B6}" type="slidenum"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4AD8CE3-D5ED-40E2-A7FB-41767D959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00183"/>
              </p:ext>
            </p:extLst>
          </p:nvPr>
        </p:nvGraphicFramePr>
        <p:xfrm>
          <a:off x="643467" y="1838614"/>
          <a:ext cx="10905062" cy="406742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09339">
                  <a:extLst>
                    <a:ext uri="{9D8B030D-6E8A-4147-A177-3AD203B41FA5}">
                      <a16:colId xmlns:a16="http://schemas.microsoft.com/office/drawing/2014/main" val="2336968893"/>
                    </a:ext>
                  </a:extLst>
                </a:gridCol>
                <a:gridCol w="2901085">
                  <a:extLst>
                    <a:ext uri="{9D8B030D-6E8A-4147-A177-3AD203B41FA5}">
                      <a16:colId xmlns:a16="http://schemas.microsoft.com/office/drawing/2014/main" val="1694336569"/>
                    </a:ext>
                  </a:extLst>
                </a:gridCol>
                <a:gridCol w="1797132">
                  <a:extLst>
                    <a:ext uri="{9D8B030D-6E8A-4147-A177-3AD203B41FA5}">
                      <a16:colId xmlns:a16="http://schemas.microsoft.com/office/drawing/2014/main" val="3836368417"/>
                    </a:ext>
                  </a:extLst>
                </a:gridCol>
                <a:gridCol w="731689">
                  <a:extLst>
                    <a:ext uri="{9D8B030D-6E8A-4147-A177-3AD203B41FA5}">
                      <a16:colId xmlns:a16="http://schemas.microsoft.com/office/drawing/2014/main" val="3728612412"/>
                    </a:ext>
                  </a:extLst>
                </a:gridCol>
                <a:gridCol w="648572">
                  <a:extLst>
                    <a:ext uri="{9D8B030D-6E8A-4147-A177-3AD203B41FA5}">
                      <a16:colId xmlns:a16="http://schemas.microsoft.com/office/drawing/2014/main" val="970345558"/>
                    </a:ext>
                  </a:extLst>
                </a:gridCol>
                <a:gridCol w="2156559">
                  <a:extLst>
                    <a:ext uri="{9D8B030D-6E8A-4147-A177-3AD203B41FA5}">
                      <a16:colId xmlns:a16="http://schemas.microsoft.com/office/drawing/2014/main" val="2230888110"/>
                    </a:ext>
                  </a:extLst>
                </a:gridCol>
                <a:gridCol w="1360686">
                  <a:extLst>
                    <a:ext uri="{9D8B030D-6E8A-4147-A177-3AD203B41FA5}">
                      <a16:colId xmlns:a16="http://schemas.microsoft.com/office/drawing/2014/main" val="1898358804"/>
                    </a:ext>
                  </a:extLst>
                </a:gridCol>
              </a:tblGrid>
              <a:tr h="2314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Expense Type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Description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Estimated Price / Unit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Quantity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Unit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Estimated Total Price / Unit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Total Price (USD)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3321108343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One-Time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Power generator (2KVA)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100,000.00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100,000.00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$279.51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35782226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One-Time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Water Borehole (45 - 60m deep)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250,000.00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250,000.00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$698.77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2415481281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One-Time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Perimeter wire fence installation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Bundles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110,000.00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$307.46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496865850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One-Time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Data collection and entry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5,000.00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Persons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15,000.00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$41.93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2600708395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Periodic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Farm implements (Hoes, shovels, diggers)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10,000.00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$27.95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4164310723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Periodic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Chicken feeders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8,000.00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$22.36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2036144249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Periodic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Chicken drinkers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8,000.00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$22.36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282221866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Periodic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Cooking utensils and ingredients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10,000.00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$27.95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3566871654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Recurring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Logistics and admin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50,000.00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Month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50,000.00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$139.75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270840211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Recurring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Gardener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70,000.00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Month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70,000.00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$195.66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2320519850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Recurring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Generator fuelling and maintenance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10,000.00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Month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10,000.00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$27.95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1552566351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Recurring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Unvaccinated day old broiler chicks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350.00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52,500.00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$146.74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3993673737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Recurring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Vaccine (Two rounds)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50.00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2,000.00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$5.59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3831523415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Recurring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Chicken feed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3,900.00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Bags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105,300.00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$294.32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1369103687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Recurring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Chicken house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85,000.00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85,000.00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$237.58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3763532186"/>
                  </a:ext>
                </a:extLst>
              </a:tr>
              <a:tr h="21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Recurring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Seedlings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1,500.00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Bags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4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NGN 4,500.00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$12.58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3417723667"/>
                  </a:ext>
                </a:extLst>
              </a:tr>
              <a:tr h="379323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TOTAL: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NGN 890,300.00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$2,488.46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27" marR="9627" marT="9627" marB="0" anchor="b"/>
                </a:tc>
                <a:extLst>
                  <a:ext uri="{0D108BD9-81ED-4DB2-BD59-A6C34878D82A}">
                    <a16:rowId xmlns:a16="http://schemas.microsoft.com/office/drawing/2014/main" val="1725493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097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B49E91-9331-4D7D-9534-00A6BAB64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Project Launch Expense Breakdown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08DE63-22D3-42B8-803D-E9D8BE04D5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flipH="1">
            <a:off x="11548533" y="6161130"/>
            <a:ext cx="413657" cy="3904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fld id="{19B51A1E-902D-48AF-9020-955120F399B6}" type="slidenum"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E893075-83AA-4A2D-9580-941C8E0DD4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647548"/>
              </p:ext>
            </p:extLst>
          </p:nvPr>
        </p:nvGraphicFramePr>
        <p:xfrm>
          <a:off x="643467" y="1675227"/>
          <a:ext cx="10905066" cy="439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797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B49E91-9331-4D7D-9534-00A6BAB64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Project Launch Expense Breakdown by Type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08DE63-22D3-42B8-803D-E9D8BE04D5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flipH="1">
            <a:off x="11548533" y="6173787"/>
            <a:ext cx="4136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fld id="{19B51A1E-902D-48AF-9020-955120F399B6}" type="slidenum"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36DB062-53D6-4984-892A-F2D0EDB1B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389716"/>
              </p:ext>
            </p:extLst>
          </p:nvPr>
        </p:nvGraphicFramePr>
        <p:xfrm>
          <a:off x="643467" y="1675227"/>
          <a:ext cx="10905066" cy="439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44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owchart: Document 37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B49E91-9331-4D7D-9534-00A6BAB64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Project Launch Expense Breakdown by %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08DE63-22D3-42B8-803D-E9D8BE04D5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 flipH="1">
            <a:off x="11555470" y="6217920"/>
            <a:ext cx="401184" cy="423391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fld id="{19B51A1E-902D-48AF-9020-955120F399B6}" type="slidenum"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 algn="l"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7437576D-081B-4C60-99F8-7217193A18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358554"/>
              </p:ext>
            </p:extLst>
          </p:nvPr>
        </p:nvGraphicFramePr>
        <p:xfrm>
          <a:off x="4207933" y="640080"/>
          <a:ext cx="7347537" cy="557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164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nvironment Pitch Deck_02_SB - v4.potx" id="{EDB1CAB7-FE6B-4C6F-B381-558EF73B08EB}" vid="{0222386F-86A0-4E1D-B51B-A5860332FD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pitch deck</Template>
  <TotalTime>0</TotalTime>
  <Words>572</Words>
  <Application>Microsoft Office PowerPoint</Application>
  <PresentationFormat>Widescreen</PresentationFormat>
  <Paragraphs>183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Times New Roman</vt:lpstr>
      <vt:lpstr>Office Theme</vt:lpstr>
      <vt:lpstr>Northern Nigeria Children's Garden</vt:lpstr>
      <vt:lpstr>NORTHERN NIGERIA CHILDREN’S GARDEN</vt:lpstr>
      <vt:lpstr>Project Launch Estimates – Month 1</vt:lpstr>
      <vt:lpstr>Project Launch Expense Breakdown</vt:lpstr>
      <vt:lpstr>Project Launch Expense Breakdown by Type</vt:lpstr>
      <vt:lpstr>Project Launch Expense Breakdown by 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2018-06-18T17:57:59Z</dcterms:created>
  <dcterms:modified xsi:type="dcterms:W3CDTF">2018-06-19T17:57:45Z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2018-06-07T01:06:44.5540104Z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